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Albert Sans" pitchFamily="2" charset="77"/>
      <p:regular r:id="rId40"/>
      <p:bold r:id="rId41"/>
      <p:italic r:id="rId42"/>
      <p:boldItalic r:id="rId43"/>
    </p:embeddedFont>
    <p:embeddedFont>
      <p:font typeface="IBM Plex Mono" panose="020B0509050203000203" pitchFamily="49" charset="77"/>
      <p:regular r:id="rId44"/>
      <p:bold r:id="rId45"/>
      <p:italic r:id="rId46"/>
      <p:boldItalic r:id="rId47"/>
    </p:embeddedFont>
    <p:embeddedFont>
      <p:font typeface="IBM Plex Mono Medium" panose="020F0502020204030204" pitchFamily="34" charset="0"/>
      <p:regular r:id="rId48"/>
      <p:bold r:id="rId49"/>
      <p:italic r:id="rId50"/>
      <p:boldItalic r:id="rId51"/>
    </p:embeddedFont>
    <p:embeddedFont>
      <p:font typeface="IBM Plex Sans" panose="020B0503050203000203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7">
          <p15:clr>
            <a:srgbClr val="9AA0A6"/>
          </p15:clr>
        </p15:guide>
        <p15:guide id="3" pos="227">
          <p15:clr>
            <a:srgbClr val="9AA0A6"/>
          </p15:clr>
        </p15:guide>
        <p15:guide id="4" pos="5533">
          <p15:clr>
            <a:srgbClr val="9AA0A6"/>
          </p15:clr>
        </p15:guide>
        <p15:guide id="5" orient="horz" pos="3013">
          <p15:clr>
            <a:srgbClr val="9AA0A6"/>
          </p15:clr>
        </p15:guide>
        <p15:guide id="6" pos="2880">
          <p15:clr>
            <a:srgbClr val="747775"/>
          </p15:clr>
        </p15:guide>
        <p15:guide id="7" pos="3061">
          <p15:clr>
            <a:srgbClr val="747775"/>
          </p15:clr>
        </p15:guide>
        <p15:guide id="8" pos="2699">
          <p15:clr>
            <a:srgbClr val="747775"/>
          </p15:clr>
        </p15:guide>
        <p15:guide id="9" orient="horz" pos="509">
          <p15:clr>
            <a:srgbClr val="747775"/>
          </p15:clr>
        </p15:guide>
        <p15:guide id="10" orient="horz" pos="19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jsrcWM6QaL6nc/hchFwCyqnVO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73"/>
  </p:normalViewPr>
  <p:slideViewPr>
    <p:cSldViewPr snapToGrid="0">
      <p:cViewPr varScale="1">
        <p:scale>
          <a:sx n="169" d="100"/>
          <a:sy n="169" d="100"/>
        </p:scale>
        <p:origin x="192" y="224"/>
      </p:cViewPr>
      <p:guideLst>
        <p:guide orient="horz" pos="1620"/>
        <p:guide orient="horz" pos="317"/>
        <p:guide pos="227"/>
        <p:guide pos="5533"/>
        <p:guide orient="horz" pos="3013"/>
        <p:guide pos="2880"/>
        <p:guide pos="3061"/>
        <p:guide pos="2699"/>
        <p:guide orient="horz" pos="509"/>
        <p:guide orient="horz" pos="1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359f620c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6359f620c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2ef4f39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72ef4f39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2ef4f39f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372ef4f39f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359f620c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36359f620c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359f620c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36359f620c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359f620c0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36359f620c0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359f620c0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36359f620c0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359f620c0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36359f620c0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359f620c0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36359f620c0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0f34f54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370f34f54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359f620c0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36359f620c0_2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2ef4f39f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372ef4f39f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359f620c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36359f620c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2ef4f39f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372ef4f39f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2ef4f39f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372ef4f39f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2ef4f39f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372ef4f39f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2ef4f39f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372ef4f39f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2ef4f39f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372ef4f39f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0f34f546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370f34f546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359f620c0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36359f620c0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2ef4f39f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372ef4f39f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2ef4f39f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372ef4f39f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359f620c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36359f620c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6359f620c0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36359f620c0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6359f620c0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36359f620c0_2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72ef4f39f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372ef4f39f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359f620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6359f620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359f620c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6359f620c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359f620c0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6359f620c0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levator.cc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source.chromium.org/chromium/chromium/src/+/main:chrome/elevation_service/elevator.cc;l=219?q=PostProcessData&amp;ss=chromium%2Fchromium%2Fsr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hakaisecurity.io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28.png"/><Relationship Id="rId4" Type="http://schemas.openxmlformats.org/officeDocument/2006/relationships/hyperlink" Target="http://linkedin.com/in/~biscoito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8784000" y="0"/>
            <a:ext cx="375900" cy="51435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885970" y="4361350"/>
            <a:ext cx="80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  <a:t>08</a:t>
            </a:r>
            <a:r>
              <a:rPr lang="pt-BR" sz="800" b="1" i="0" u="none" strike="noStrike" cap="none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pt-BR" sz="800" b="1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  <a:t>08</a:t>
            </a:r>
            <a:r>
              <a:rPr lang="pt-BR" sz="800" b="1" i="0" u="none" strike="noStrike" cap="none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  <a:t>/202</a:t>
            </a:r>
            <a:r>
              <a:rPr lang="pt-BR" sz="800" b="1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  <a:endParaRPr sz="800" b="1" i="0" u="none" strike="noStrike" cap="none">
              <a:solidFill>
                <a:srgbClr val="CCCCCC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60375" y="4266925"/>
            <a:ext cx="13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1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  <a:t>Rafael Félix</a:t>
            </a:r>
            <a:br>
              <a:rPr lang="pt-BR" sz="1800" b="1" i="0" u="none" strike="noStrike" cap="none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pt-BR" sz="8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Offensive Security Lead</a:t>
            </a:r>
            <a:endParaRPr sz="400" b="0" i="0" u="none" strike="noStrike" cap="none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618675" y="4130500"/>
            <a:ext cx="26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3800" b="0" i="0" strike="noStrike" cap="none">
              <a:solidFill>
                <a:srgbClr val="7E7E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260450" y="1982350"/>
            <a:ext cx="3789300" cy="12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Stealing</a:t>
            </a:r>
            <a:r>
              <a:rPr lang="pt-BR" sz="1800" b="1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Browser Cookies: </a:t>
            </a:r>
            <a:r>
              <a:rPr lang="pt-BR" sz="1800" b="1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Bypassing</a:t>
            </a:r>
            <a:r>
              <a:rPr lang="pt-BR" sz="1800" b="1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pt-BR" sz="1800" b="1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</a:t>
            </a:r>
            <a:r>
              <a:rPr lang="pt-BR" sz="1800" b="1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pt-BR" sz="1800" b="1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newest</a:t>
            </a:r>
            <a:r>
              <a:rPr lang="pt-BR" sz="1800" b="1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Chrome </a:t>
            </a:r>
            <a:r>
              <a:rPr lang="pt-BR" sz="1800" b="1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security</a:t>
            </a:r>
            <a:r>
              <a:rPr lang="pt-BR" sz="1800" b="1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pt-BR" sz="1800" b="1" dirty="0" err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measures</a:t>
            </a:r>
            <a:r>
              <a:rPr lang="pt-BR" sz="1800" b="1" dirty="0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endParaRPr sz="1800" b="1" i="0" u="none" strike="noStrike" cap="none" dirty="0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</a:t>
            </a:r>
            <a:r>
              <a:rPr lang="pt-BR" sz="10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Team Village – DEFCON 33</a:t>
            </a:r>
            <a:endParaRPr sz="1000" b="1" i="0" u="none" strike="noStrike" cap="none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 amt="49000"/>
          </a:blip>
          <a:srcRect/>
          <a:stretch/>
        </p:blipFill>
        <p:spPr>
          <a:xfrm>
            <a:off x="193775" y="167675"/>
            <a:ext cx="1456850" cy="6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4">
            <a:alphaModFix/>
          </a:blip>
          <a:srcRect l="8323" t="15742" r="7938" b="21388"/>
          <a:stretch/>
        </p:blipFill>
        <p:spPr>
          <a:xfrm>
            <a:off x="360375" y="1209275"/>
            <a:ext cx="1966751" cy="5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359f620c0_0_45"/>
          <p:cNvSpPr txBox="1"/>
          <p:nvPr/>
        </p:nvSpPr>
        <p:spPr>
          <a:xfrm>
            <a:off x="348600" y="653300"/>
            <a:ext cx="782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PostProcessData function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4" name="Google Shape;174;g36359f620c0_0_45"/>
          <p:cNvSpPr txBox="1"/>
          <p:nvPr/>
        </p:nvSpPr>
        <p:spPr>
          <a:xfrm>
            <a:off x="739700" y="1341100"/>
            <a:ext cx="36459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is where the magic happens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Located on chromium/src/chrome/</a:t>
            </a:r>
            <a:r>
              <a:rPr lang="pt-BR" sz="1200">
                <a:solidFill>
                  <a:schemeClr val="lt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elevator.cc</a:t>
            </a: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Chrome branding specific;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Internal flags control algorithm selection;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g36359f620c0_0_45"/>
          <p:cNvSpPr txBox="1"/>
          <p:nvPr/>
        </p:nvSpPr>
        <p:spPr>
          <a:xfrm>
            <a:off x="8400750" y="100150"/>
            <a:ext cx="46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6" name="Google Shape;176;g36359f620c0_0_45"/>
          <p:cNvSpPr txBox="1"/>
          <p:nvPr/>
        </p:nvSpPr>
        <p:spPr>
          <a:xfrm>
            <a:off x="4385625" y="4213750"/>
            <a:ext cx="4551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700" i="1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PostProcessData, a function that processes the encryption of data passed to it: (</a:t>
            </a:r>
            <a:r>
              <a:rPr lang="pt-BR" sz="9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https://source.chromium.org/chromium/chromium/src/+/main:chrome/elevation_service/elevator.cc;l=219</a:t>
            </a:r>
            <a:r>
              <a:rPr lang="pt-BR" sz="700" i="1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sz="700" i="1" u="none" strike="noStrike" cap="none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7" name="Google Shape;177;g36359f620c0_0_45"/>
          <p:cNvPicPr preferRelativeResize="0"/>
          <p:nvPr/>
        </p:nvPicPr>
        <p:blipFill rotWithShape="1">
          <a:blip r:embed="rId5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6359f620c0_0_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6359f620c0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7463" y="1341100"/>
            <a:ext cx="4207626" cy="28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6359f620c0_0_45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Md76pcdJt886KRkiWhmbPz6r^GWA%mkD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2ef4f39f2_0_14"/>
          <p:cNvSpPr txBox="1"/>
          <p:nvPr/>
        </p:nvSpPr>
        <p:spPr>
          <a:xfrm>
            <a:off x="348600" y="653300"/>
            <a:ext cx="782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Elevator Service Disassembly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6" name="Google Shape;186;g372ef4f39f2_0_14"/>
          <p:cNvSpPr txBox="1"/>
          <p:nvPr/>
        </p:nvSpPr>
        <p:spPr>
          <a:xfrm>
            <a:off x="8424150" y="100150"/>
            <a:ext cx="44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87" name="Google Shape;187;g372ef4f39f2_0_14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72ef4f39f2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72ef4f39f2_0_14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Md76pcdJt886KRkiWhmbPz6r^GWA%mkD</a:t>
            </a:r>
            <a:endParaRPr/>
          </a:p>
        </p:txBody>
      </p:sp>
      <p:pic>
        <p:nvPicPr>
          <p:cNvPr id="190" name="Google Shape;190;g372ef4f39f2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274" y="1550250"/>
            <a:ext cx="4861600" cy="3012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g372ef4f39f2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2125" y="3222575"/>
            <a:ext cx="5201549" cy="10687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" name="Google Shape;192;g372ef4f39f2_0_14"/>
          <p:cNvSpPr txBox="1"/>
          <p:nvPr/>
        </p:nvSpPr>
        <p:spPr>
          <a:xfrm>
            <a:off x="5923675" y="4257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700" i="1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Keys location on elevation service, stored in order from AES to XOR keys.</a:t>
            </a:r>
            <a:endParaRPr sz="700" i="1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g372ef4f39f2_0_14"/>
          <p:cNvSpPr txBox="1"/>
          <p:nvPr/>
        </p:nvSpPr>
        <p:spPr>
          <a:xfrm>
            <a:off x="1743075" y="458305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700" i="1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initialization function, gets triggered on a class constructor.</a:t>
            </a:r>
            <a:endParaRPr sz="700" i="1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2ef4f39f2_0_27"/>
          <p:cNvSpPr txBox="1"/>
          <p:nvPr/>
        </p:nvSpPr>
        <p:spPr>
          <a:xfrm>
            <a:off x="348600" y="653300"/>
            <a:ext cx="782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Elevator Service Disassembly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9" name="Google Shape;199;g372ef4f39f2_0_27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00" name="Google Shape;200;g372ef4f39f2_0_27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72ef4f39f2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72ef4f39f2_0_27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Md76pcdJt886KRkiWhmbPz6r^GWA%mkD</a:t>
            </a:r>
            <a:endParaRPr/>
          </a:p>
        </p:txBody>
      </p:sp>
      <p:pic>
        <p:nvPicPr>
          <p:cNvPr id="203" name="Google Shape;203;g372ef4f39f2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9601" y="1408575"/>
            <a:ext cx="6025377" cy="3126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g372ef4f39f2_0_27"/>
          <p:cNvSpPr txBox="1"/>
          <p:nvPr/>
        </p:nvSpPr>
        <p:spPr>
          <a:xfrm>
            <a:off x="3072000" y="4636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700" b="1" i="1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EncryptData</a:t>
            </a:r>
            <a:r>
              <a:rPr lang="pt-BR" sz="700" i="1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 function, gets called inside the </a:t>
            </a:r>
            <a:r>
              <a:rPr lang="pt-BR" sz="700" b="1" i="1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PostProcessData</a:t>
            </a:r>
            <a:r>
              <a:rPr lang="pt-BR" sz="700" i="1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 function, contains the algorithm selection and state-key encryption itself.</a:t>
            </a:r>
            <a:endParaRPr sz="700" i="1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359f620c0_0_58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State-key decryption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" name="Google Shape;210;g36359f620c0_0_58"/>
          <p:cNvSpPr txBox="1"/>
          <p:nvPr/>
        </p:nvSpPr>
        <p:spPr>
          <a:xfrm>
            <a:off x="245700" y="1269575"/>
            <a:ext cx="8445000" cy="24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Parse key blob: [4-byte header length][header data][4-byte content length][content data];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Flag byte at start of content data after length fields;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Flag Type 1: Uses hardcoded AES key with GCM mode  (format: [1-byte flag][12-byte IV][32-byte ciphertext][16-byte tag]);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Flag Type 2: Uses hardcoded ChaCha20Poly1305 key (format: [1-byte flag][12-byte IV][32-byte ciphertext][16-byte tag]);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Flag Type 3: CNG decrypt encrypted AES key, XOR process with hardcoded key (format: [1-byte flag][32-byte encrypted AES key][12-byte IV][32-byte ciphertext][16-byte tag]);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Decrypt and verify ciphertext+tag to get v20 master key;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Master key used for AES-256-GCM cookie decryption achieved;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g36359f620c0_0_58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12" name="Google Shape;212;g36359f620c0_0_58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6359f620c0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359f620c0_0_90"/>
          <p:cNvSpPr txBox="1"/>
          <p:nvPr/>
        </p:nvSpPr>
        <p:spPr>
          <a:xfrm>
            <a:off x="348600" y="653300"/>
            <a:ext cx="81345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AppBound flow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9" name="Google Shape;219;g36359f620c0_0_90"/>
          <p:cNvSpPr txBox="1"/>
          <p:nvPr/>
        </p:nvSpPr>
        <p:spPr>
          <a:xfrm>
            <a:off x="8475850" y="764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20" name="Google Shape;220;g36359f620c0_0_90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6359f620c0_0_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6359f620c0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950" y="191925"/>
            <a:ext cx="4384275" cy="475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359f620c0_2_178"/>
          <p:cNvSpPr txBox="1"/>
          <p:nvPr/>
        </p:nvSpPr>
        <p:spPr>
          <a:xfrm>
            <a:off x="348600" y="653300"/>
            <a:ext cx="661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Cookie format and decryption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8" name="Google Shape;228;g36359f620c0_2_178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29" name="Google Shape;229;g36359f620c0_2_178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6359f620c0_2_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6359f620c0_2_178"/>
          <p:cNvSpPr txBox="1"/>
          <p:nvPr/>
        </p:nvSpPr>
        <p:spPr>
          <a:xfrm>
            <a:off x="360375" y="1576700"/>
            <a:ext cx="6774300" cy="3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Connect to Cookies SQLite database in read-only mode;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Query for cookies where encrypted_value starts with "v20" prefix;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structure: [3-byte "v20" (can also be “v11” or “v10” for older cookies)][12-byte IV][variable ciphertext][16-byte tag];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AES-GCM cipher using previously obtained master key;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extracted 12-byte IV as nonce for AES-GCM;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Decrypt and verify ciphertext with 16-byte authentication tag;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Skip first 32 bytes of decrypted result (hostkey for ≥24);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Decode remaining bytes as UTF-8 to get final cookie value;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database versions ≥24: decrypted payload contains SHA-256 hash of domain followed by cookie value;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-"/>
            </a:pPr>
            <a:r>
              <a:rPr lang="pt-BR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Repeat!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2" name="Google Shape;232;g36359f620c0_2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7075" y="100150"/>
            <a:ext cx="1232225" cy="4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359f620c0_2_261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On macOS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8" name="Google Shape;238;g36359f620c0_2_261"/>
          <p:cNvSpPr txBox="1"/>
          <p:nvPr/>
        </p:nvSpPr>
        <p:spPr>
          <a:xfrm>
            <a:off x="504475" y="1269575"/>
            <a:ext cx="5699400" cy="3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Extract encryption passphrase from macOS Keychain under "Chrome Safe Storage"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PBKDF2 with fixed salt "saltysalt" and 1003 iterations to derive AES-128 key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Connect to Chrome's Cookies SQLite database in read-only mode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Query for cookies where encrypted_value starts with version prefix ("v10", "v11", etc.)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structure: [version prefix][AES-128-CBC encrypted data with PKCS7 padding]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AES-128-CBC cipher using derived key and fixed IV of 16 space characters (0x20)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Remove version prefix (typically 3 bytes) before decryption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Decrypt ciphertext and remove PKCS7 padding from result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database versions ≥24: decrypted payload contains SHA-256 hash of domain followed by cookie value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Decode remaining bytes as UTF-8 to get final cookie value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Process repeats for each encrypted cookie in database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g36359f620c0_2_261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40" name="Google Shape;240;g36359f620c0_2_261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6359f620c0_2_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6359f620c0_2_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375" y="69800"/>
            <a:ext cx="1286450" cy="5003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359f620c0_2_269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On Linux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48" name="Google Shape;248;g36359f620c0_2_269"/>
          <p:cNvSpPr txBox="1"/>
          <p:nvPr/>
        </p:nvSpPr>
        <p:spPr>
          <a:xfrm>
            <a:off x="170850" y="1544975"/>
            <a:ext cx="6148200" cy="28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Extract encryption passphrase from GNOME Keyring/KWallet under "Chrome Safe Storage" (or use "peanuts" if no keyring)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PBKDF2 with fixed salt "saltysalt" and 1 iteration to derive AES-128 key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Connect to Chrome's Cookies SQLite database in read-only mode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Query for cookies where encrypted_value starts with version prefix ("v10", "v11", etc.)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structure: [version prefix][AES-128-CBC encrypted data with PKCS7 padding]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AES-128-CBC cipher using derived key and fixed IV of 16 space characters (0x20)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Remove version prefix (typically 3 bytes) before decryption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Decrypt ciphertext and remove PKCS7 padding from result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database versions ≥24: decrypted payload contains SHA-256 hash of domain followed by cookie value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Decode remaining bytes as UTF-8 to get final cookie value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pt-BR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Fallback modes: basic (unencrypted), gnome (GNOME keyring), kwallet (KDE wallet)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9" name="Google Shape;249;g36359f620c0_2_269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50" name="Google Shape;250;g36359f620c0_2_269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6359f620c0_2_2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6359f620c0_2_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5375" y="103663"/>
            <a:ext cx="1344925" cy="493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359f620c0_2_202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Other Chromium-based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8" name="Google Shape;258;g36359f620c0_2_202"/>
          <p:cNvSpPr txBox="1"/>
          <p:nvPr/>
        </p:nvSpPr>
        <p:spPr>
          <a:xfrm>
            <a:off x="504475" y="1544625"/>
            <a:ext cx="70662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PostProcessData is a branded implementation (GOOGLE_CHROME_BRANDING macro), so only Chrome does this way;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Brave and Edge (Chromium version) inherit the raw DPAPI with AppBound, no fancy state-key encryption (get the last 32 bytes of the decrypted result for the state key);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Accounts? Same encryption.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9" name="Google Shape;259;g36359f620c0_2_202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60" name="Google Shape;260;g36359f620c0_2_202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6359f620c0_2_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0f34f5468_0_0"/>
          <p:cNvSpPr txBox="1"/>
          <p:nvPr/>
        </p:nvSpPr>
        <p:spPr>
          <a:xfrm>
            <a:off x="255025" y="1915575"/>
            <a:ext cx="48012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Gecko-based browsers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 they encrypt browser data? 🦎 Edition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7" name="Google Shape;267;g370f34f546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70f34f5468_0_0"/>
          <p:cNvPicPr preferRelativeResize="0"/>
          <p:nvPr/>
        </p:nvPicPr>
        <p:blipFill rotWithShape="1">
          <a:blip r:embed="rId4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70f34f5468_0_0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70" name="Google Shape;270;g370f34f5468_0_0"/>
          <p:cNvPicPr preferRelativeResize="0"/>
          <p:nvPr/>
        </p:nvPicPr>
        <p:blipFill rotWithShape="1">
          <a:blip r:embed="rId5">
            <a:alphaModFix/>
          </a:blip>
          <a:srcRect l="17790" t="338" b="17023"/>
          <a:stretch/>
        </p:blipFill>
        <p:spPr>
          <a:xfrm>
            <a:off x="7015300" y="-65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70f34f5468_0_0"/>
          <p:cNvPicPr preferRelativeResize="0"/>
          <p:nvPr/>
        </p:nvPicPr>
        <p:blipFill rotWithShape="1">
          <a:blip r:embed="rId5">
            <a:alphaModFix/>
          </a:blip>
          <a:srcRect l="17790" t="338" b="17023"/>
          <a:stretch/>
        </p:blipFill>
        <p:spPr>
          <a:xfrm>
            <a:off x="7015300" y="257110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70f34f5468_0_0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6583294" y="12927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70f34f5468_0_0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74229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70f34f5468_0_0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82831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70f34f5468_0_0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6583294" y="38655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70f34f5468_0_0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8283119" y="472162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70f34f5468_0_0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7422919" y="4710950"/>
            <a:ext cx="432005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70f34f5468_0_0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79" name="Google Shape;279;g370f34f5468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667800" y="699413"/>
            <a:ext cx="149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contents</a:t>
            </a:r>
            <a:endParaRPr sz="800" b="0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247200" y="4663625"/>
            <a:ext cx="53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hakai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7485875" y="4663625"/>
            <a:ext cx="142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offensive security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60375" y="1192025"/>
            <a:ext cx="36534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main issue</a:t>
            </a:r>
            <a:endParaRPr sz="7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Quick info-stealer data analysis</a:t>
            </a:r>
            <a:endParaRPr sz="7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Chromium-based browsers</a:t>
            </a:r>
            <a:endParaRPr sz="7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evolution of Chrome security</a:t>
            </a:r>
            <a:endParaRPr sz="700" b="0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foundation</a:t>
            </a:r>
            <a:endParaRPr sz="700" b="0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Application-Bound encryption architecture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PostProcessData function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Elevator Service Disassembly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State-key decryption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AppBound flow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Cookie format and decryption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On macOS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On Linux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Other Chromium-based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Gecko-based browsers</a:t>
            </a:r>
            <a:endParaRPr sz="7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marR="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foundation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4284675" y="455250"/>
            <a:ext cx="3599400" cy="4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Wait, cookies are stored in plaintext?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Encryption Overview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Master Key Extraction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Three Encryption Schemas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Key Derivation Process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Decryption Process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Gecko Decryption Diagram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Webkit-based browsers</a:t>
            </a:r>
            <a:endParaRPr sz="7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foundation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Binary Structure &amp; Cookie Format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Binary Cookie Diagram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future of browser security</a:t>
            </a:r>
            <a:endParaRPr sz="7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Device Bound Session Cookies (DBSC)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457200" lvl="0" indent="-2730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BM Plex Mono"/>
              <a:buChar char="●"/>
            </a:pPr>
            <a:r>
              <a:rPr lang="pt-BR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Possible Attack Vectors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BrowserVoyage – A PoC for decrypting all browsers</a:t>
            </a:r>
            <a:endParaRPr sz="7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Live Demo</a:t>
            </a:r>
            <a:endParaRPr sz="7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Q&amp;A</a:t>
            </a:r>
            <a:endParaRPr sz="7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7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End</a:t>
            </a:r>
            <a:endParaRPr sz="7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000" y="791809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359f620c0_2_405"/>
          <p:cNvSpPr txBox="1"/>
          <p:nvPr/>
        </p:nvSpPr>
        <p:spPr>
          <a:xfrm>
            <a:off x="348600" y="653300"/>
            <a:ext cx="782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foundation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85" name="Google Shape;285;g36359f620c0_2_405"/>
          <p:cNvSpPr txBox="1"/>
          <p:nvPr/>
        </p:nvSpPr>
        <p:spPr>
          <a:xfrm>
            <a:off x="739800" y="1476450"/>
            <a:ext cx="77511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Location: 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Windows: %APPDATA%\Mozilla\Firefox\Profiles\&lt;profile&gt;;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macOS: ~/Library/Application Support/Firefox/Profiles/&lt;profile&gt;/;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Linux: ~/.mozilla/firefox/&lt;profile&gt;/;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storage in cookies.sqlite SQLite database with moz_cookies table;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 storage in logins.json JSON file with Base64-encoded encrypted credentials;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Master key data stored in key4.db SQLite database (metadata and NSS private tables);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centralized "Local State" file like Chromium browsers;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Profile-based architecture with individual profile directories;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Cookies stored in PLAIN TEXT (no encryption applied);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Only saved login accounts/passwords are encrypted;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Multi-profile support with separate encryption keys per profile;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g36359f620c0_2_405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87" name="Google Shape;287;g36359f620c0_2_405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6359f620c0_2_4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2ef4f39f2_0_55"/>
          <p:cNvSpPr txBox="1"/>
          <p:nvPr/>
        </p:nvSpPr>
        <p:spPr>
          <a:xfrm>
            <a:off x="348600" y="653300"/>
            <a:ext cx="782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Wait, cookies are stored in plaintext?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94" name="Google Shape;294;g372ef4f39f2_0_55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95" name="Google Shape;295;g372ef4f39f2_0_55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72ef4f39f2_0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72ef4f39f2_0_55" title="Screenshot 2025-08-04 at 7.08.1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062" y="1291475"/>
            <a:ext cx="4147874" cy="34515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359f620c0_0_100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Encryption Overview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03" name="Google Shape;303;g36359f620c0_0_100"/>
          <p:cNvSpPr txBox="1"/>
          <p:nvPr/>
        </p:nvSpPr>
        <p:spPr>
          <a:xfrm>
            <a:off x="812275" y="1307825"/>
            <a:ext cx="80523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Firefox stores credentials in two main locations: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key4.db → Containing the encrypted master key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logins.json → Containing encrypted usernames/passwords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Encryption flow: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Master Password → Master Key → Individual Credential Keys → Plaintext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credential encrypted separately with unique salt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Three different encryption methods supported (legacy + modern)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4" name="Google Shape;304;g36359f620c0_0_100"/>
          <p:cNvSpPr txBox="1"/>
          <p:nvPr/>
        </p:nvSpPr>
        <p:spPr>
          <a:xfrm>
            <a:off x="8516775" y="100150"/>
            <a:ext cx="34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22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05" name="Google Shape;305;g36359f620c0_0_100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6359f620c0_0_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2ef4f39f2_0_67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Master Key Extraction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12" name="Google Shape;312;g372ef4f39f2_0_67"/>
          <p:cNvSpPr txBox="1"/>
          <p:nvPr/>
        </p:nvSpPr>
        <p:spPr>
          <a:xfrm>
            <a:off x="812275" y="1307825"/>
            <a:ext cx="80523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1: Extract from key4.db database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global_salt (used for all key derivations)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encrypted_validation (contains "password-check" string)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encrypted_master_key (the actual key we want)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validation_constant (must equal specific value)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2: Validate database integrity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Decrypt validation data → must contain "password-check"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 validation constant → must equal KEY_LIN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3: Extract final master key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Decrypt master key using global_salt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Take first 24 bytes as final encryption key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g372ef4f39f2_0_67"/>
          <p:cNvSpPr txBox="1"/>
          <p:nvPr/>
        </p:nvSpPr>
        <p:spPr>
          <a:xfrm>
            <a:off x="8516775" y="100150"/>
            <a:ext cx="34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23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14" name="Google Shape;314;g372ef4f39f2_0_67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72ef4f39f2_0_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2ef4f39f2_0_77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Three Encryption Schemas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21" name="Google Shape;321;g372ef4f39f2_0_77"/>
          <p:cNvSpPr txBox="1"/>
          <p:nvPr/>
        </p:nvSpPr>
        <p:spPr>
          <a:xfrm>
            <a:off x="812275" y="1307825"/>
            <a:ext cx="8052300" cy="3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ASN.1 Structure: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[algo_id][salt_data][enc_payload]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NssPBE (Legacy 3DES):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Algorithm: 3DES-EDE3-CBC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Derivation: Custom HMAC-SHA1 chain  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Size: 24 bytes, IV Size: 8 bytes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MetaPBE (Modern AES):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Algorithm: AES-256-CBC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Derivation: PBKDF2-HMAC-SHA256 (100k+ iterations)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Size: 32 bytes, IV Size: 16 bytes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LoginPBE (Simple 3DES):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Algorithm: 3DES-EDE3-CBC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Key: Global salt used directly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Simpler structure, less secure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g372ef4f39f2_0_77"/>
          <p:cNvSpPr txBox="1"/>
          <p:nvPr/>
        </p:nvSpPr>
        <p:spPr>
          <a:xfrm>
            <a:off x="8516775" y="100150"/>
            <a:ext cx="34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24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23" name="Google Shape;323;g372ef4f39f2_0_77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72ef4f39f2_0_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2ef4f39f2_0_97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Key Derivation Process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30" name="Google Shape;330;g372ef4f39f2_0_97"/>
          <p:cNvSpPr txBox="1"/>
          <p:nvPr/>
        </p:nvSpPr>
        <p:spPr>
          <a:xfrm>
            <a:off x="426675" y="1284000"/>
            <a:ext cx="44328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Legacy (HMAC Chain):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composite_hash = SHA1(SHA1(global_salt) + entry_salt)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Multiple HMAC operations create 40-byte result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Split into 24-byte key + 8-byte IV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Modern (PBKDF2):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base_password = SHA1(global_salt)  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PBKDF2-HMAC-SHA256(base_password, entry_salt, 100k+ iterations, 32 bytes)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IV constructed separately from ASN.1 data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1" name="Google Shape;331;g372ef4f39f2_0_97"/>
          <p:cNvSpPr txBox="1"/>
          <p:nvPr/>
        </p:nvSpPr>
        <p:spPr>
          <a:xfrm>
            <a:off x="8516775" y="100150"/>
            <a:ext cx="34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25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32" name="Google Shape;332;g372ef4f39f2_0_97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72ef4f39f2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72ef4f39f2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7750" y="1643075"/>
            <a:ext cx="3944525" cy="27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2ef4f39f2_0_106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Decryption Process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40" name="Google Shape;340;g372ef4f39f2_0_106"/>
          <p:cNvSpPr txBox="1"/>
          <p:nvPr/>
        </p:nvSpPr>
        <p:spPr>
          <a:xfrm>
            <a:off x="426675" y="1284000"/>
            <a:ext cx="8357100" cy="3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1: Parse credential data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Read logins.json → Extract Base64 encoded credential blobs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Decode Base64 → Get raw ASN.1 structure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Parse ASN.1 → Identify encryption schema and extract salt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2: Generate decryption key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Apply appropriate key derivation (HMAC chain or PBKDF2)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global_salt + extracted entry_salt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Generate encryption key and IV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3: Decrypt and validate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Apply block cipher (3DES-CBC or AES-256-CBC)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Remove PKCS#7 padding from result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Convert bytes to UTF-8 strings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Result: Plaintext username and password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Char char="-"/>
            </a:pPr>
            <a:r>
              <a:rPr lang="pt-BR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field encrypted independently (separate salts)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g372ef4f39f2_0_106"/>
          <p:cNvSpPr txBox="1"/>
          <p:nvPr/>
        </p:nvSpPr>
        <p:spPr>
          <a:xfrm>
            <a:off x="8516775" y="100150"/>
            <a:ext cx="34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26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42" name="Google Shape;342;g372ef4f39f2_0_106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72ef4f39f2_0_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72ef4f39f2_0_117"/>
          <p:cNvSpPr txBox="1"/>
          <p:nvPr/>
        </p:nvSpPr>
        <p:spPr>
          <a:xfrm>
            <a:off x="348600" y="653300"/>
            <a:ext cx="81345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Gecko Decryption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49" name="Google Shape;349;g372ef4f39f2_0_117"/>
          <p:cNvSpPr txBox="1"/>
          <p:nvPr/>
        </p:nvSpPr>
        <p:spPr>
          <a:xfrm>
            <a:off x="8516775" y="100150"/>
            <a:ext cx="34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27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50" name="Google Shape;350;g372ef4f39f2_0_117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372ef4f39f2_0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72ef4f39f2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9775" y="63325"/>
            <a:ext cx="4678052" cy="500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70f34f5468_0_17"/>
          <p:cNvSpPr txBox="1"/>
          <p:nvPr/>
        </p:nvSpPr>
        <p:spPr>
          <a:xfrm>
            <a:off x="255025" y="1915575"/>
            <a:ext cx="48012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Webkit-based browsers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 they encrypt/decrypt browser data?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8" name="Google Shape;358;g370f34f5468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70f34f5468_0_17"/>
          <p:cNvPicPr preferRelativeResize="0"/>
          <p:nvPr/>
        </p:nvPicPr>
        <p:blipFill rotWithShape="1">
          <a:blip r:embed="rId4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70f34f5468_0_17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61" name="Google Shape;361;g370f34f5468_0_17"/>
          <p:cNvPicPr preferRelativeResize="0"/>
          <p:nvPr/>
        </p:nvPicPr>
        <p:blipFill rotWithShape="1">
          <a:blip r:embed="rId5">
            <a:alphaModFix/>
          </a:blip>
          <a:srcRect l="17790" t="338" b="17023"/>
          <a:stretch/>
        </p:blipFill>
        <p:spPr>
          <a:xfrm>
            <a:off x="7015300" y="-65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70f34f5468_0_17"/>
          <p:cNvPicPr preferRelativeResize="0"/>
          <p:nvPr/>
        </p:nvPicPr>
        <p:blipFill rotWithShape="1">
          <a:blip r:embed="rId5">
            <a:alphaModFix/>
          </a:blip>
          <a:srcRect l="17790" t="338" b="17023"/>
          <a:stretch/>
        </p:blipFill>
        <p:spPr>
          <a:xfrm>
            <a:off x="7015300" y="257110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70f34f5468_0_17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6583294" y="12927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70f34f5468_0_17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74229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70f34f5468_0_17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82831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70f34f5468_0_17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6583294" y="38655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370f34f5468_0_17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8283119" y="472162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70f34f5468_0_17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7422919" y="4710950"/>
            <a:ext cx="432005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370f34f5468_0_17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70" name="Google Shape;370;g370f34f5468_0_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359f620c0_2_130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foundation 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76" name="Google Shape;376;g36359f620c0_2_130"/>
          <p:cNvSpPr txBox="1"/>
          <p:nvPr/>
        </p:nvSpPr>
        <p:spPr>
          <a:xfrm>
            <a:off x="504475" y="1207400"/>
            <a:ext cx="81990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Location: 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macOS: ~/Library/HTTPStorages/*.binarycookies (For applications using WebKit)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macOS: ~/Library/Containers/com.apple.Safari/Data/Library/Cookies/Cookies.binarycookies (For Safari)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storage in binary cookies file format;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 storage in keychain, more complex exploitation;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Cookies stored in PLAIN TEXT (no encryption applied, trivial attack complexity);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g36359f620c0_2_130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29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78" name="Google Shape;378;g36359f620c0_2_130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6359f620c0_2_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3924925" y="1517400"/>
            <a:ext cx="49395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</a:rPr>
              <a:t>Offensive Security Lead with 6+ years in Malware Development &amp; Analysis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</a:rPr>
              <a:t>&gt; Red Team Engineer specializing in custom offensive tool development;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</a:rPr>
              <a:t>&gt; Creator of Coffee - a Rust-based COFF loader leveraging BOFs for ease-of-use;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</a:rPr>
              <a:t>&gt; CVE-2024-21338 PoC (admin-to-kernel Windows driver exploit);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</a:rPr>
              <a:t>&gt; Windows API internals, EDR bypass techniques, and low-level programming;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</a:rPr>
              <a:t>&gt; Languages: Rust, C/C++, Go, Python with focus on systems programming;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</a:rPr>
              <a:t>&gt; Former Malware Analyst with hands-on IR experience and purple team operations;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</a:rPr>
              <a:t>&gt; Passionate about reverse engineering, exploit development, and hardware security;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717650" y="699402"/>
            <a:ext cx="240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$ whoami</a:t>
            </a:r>
            <a:endParaRPr sz="800" b="0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80" name="Google Shape;80;p3" title="DSC00034.jpg"/>
          <p:cNvPicPr preferRelativeResize="0"/>
          <p:nvPr/>
        </p:nvPicPr>
        <p:blipFill rotWithShape="1">
          <a:blip r:embed="rId3">
            <a:alphaModFix/>
          </a:blip>
          <a:srcRect l="16675" r="16675"/>
          <a:stretch/>
        </p:blipFill>
        <p:spPr>
          <a:xfrm>
            <a:off x="1735375" y="1778227"/>
            <a:ext cx="1111800" cy="1111800"/>
          </a:xfrm>
          <a:prstGeom prst="ellipse">
            <a:avLst/>
          </a:prstGeom>
          <a:noFill/>
          <a:ln w="19050" cap="flat" cmpd="sng">
            <a:solidFill>
              <a:srgbClr val="7E7E7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3"/>
          <p:cNvSpPr txBox="1"/>
          <p:nvPr/>
        </p:nvSpPr>
        <p:spPr>
          <a:xfrm>
            <a:off x="1622575" y="3011900"/>
            <a:ext cx="142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  <a:t>Rafael Félix</a:t>
            </a:r>
            <a:br>
              <a:rPr lang="pt-BR" sz="1900" b="1" i="0" u="none" strike="noStrike" cap="none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pt-BR" sz="9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Offensive Security Lead</a:t>
            </a:r>
            <a:endParaRPr sz="500" b="0" i="0" u="none" strike="noStrike" cap="none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4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00" y="791809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93049" y="2115175"/>
            <a:ext cx="406501" cy="40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49800" y="2115175"/>
            <a:ext cx="406501" cy="40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6">
            <a:alphaModFix/>
          </a:blip>
          <a:srcRect b="23570"/>
          <a:stretch/>
        </p:blipFill>
        <p:spPr>
          <a:xfrm>
            <a:off x="0" y="3876875"/>
            <a:ext cx="9144001" cy="12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72ef4f39f2_0_132"/>
          <p:cNvSpPr txBox="1"/>
          <p:nvPr/>
        </p:nvSpPr>
        <p:spPr>
          <a:xfrm>
            <a:off x="348600" y="653300"/>
            <a:ext cx="81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Binary Structure &amp; Cookie Format 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85" name="Google Shape;385;g372ef4f39f2_0_132"/>
          <p:cNvSpPr txBox="1"/>
          <p:nvPr/>
        </p:nvSpPr>
        <p:spPr>
          <a:xfrm>
            <a:off x="504475" y="1207400"/>
            <a:ext cx="8199000" cy="3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File Structure: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Magic: "cook" [99,111,111,107] → Page Count → Page Sizes Array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 Page: Start Code [00,00,01,00] → Cookie Count → Cookie Offsets → End Code [00,00,00,00]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Record (44-byte header + strings):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Size (4) + Unknown (4) + Flags (4) + Unknown (4)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Domain/Name/Path/Value/Comment Offsets (4 bytes each)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 Header [00,00,00,00] (4)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Expiry Time (8) + Creation Time (8)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Variable strings: null-terminated domain, name, path, value, comment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Flags: 0x00=none, 0x01=secure, 0x04=httponly, 0x05=both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Timestamps: Mac format (add 978307200 for Unix epoch)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g372ef4f39f2_0_132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30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87" name="Google Shape;387;g372ef4f39f2_0_132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72ef4f39f2_0_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2ef4f39f2_0_143"/>
          <p:cNvSpPr txBox="1"/>
          <p:nvPr/>
        </p:nvSpPr>
        <p:spPr>
          <a:xfrm>
            <a:off x="348600" y="653300"/>
            <a:ext cx="81345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Binary Cookie Diagram 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94" name="Google Shape;394;g372ef4f39f2_0_143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31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95" name="Google Shape;395;g372ef4f39f2_0_143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72ef4f39f2_0_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72ef4f39f2_0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57500"/>
            <a:ext cx="8839204" cy="20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359f620c0_0_124"/>
          <p:cNvSpPr txBox="1"/>
          <p:nvPr/>
        </p:nvSpPr>
        <p:spPr>
          <a:xfrm>
            <a:off x="255025" y="1915575"/>
            <a:ext cx="48012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future of browser security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(Un)welcome DBSC! :(: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3" name="Google Shape;403;g36359f620c0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6359f620c0_0_124"/>
          <p:cNvPicPr preferRelativeResize="0"/>
          <p:nvPr/>
        </p:nvPicPr>
        <p:blipFill rotWithShape="1">
          <a:blip r:embed="rId4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6359f620c0_0_124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06" name="Google Shape;406;g36359f620c0_0_124"/>
          <p:cNvPicPr preferRelativeResize="0"/>
          <p:nvPr/>
        </p:nvPicPr>
        <p:blipFill rotWithShape="1">
          <a:blip r:embed="rId5">
            <a:alphaModFix/>
          </a:blip>
          <a:srcRect l="17790" t="338" b="17023"/>
          <a:stretch/>
        </p:blipFill>
        <p:spPr>
          <a:xfrm>
            <a:off x="7015300" y="-65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36359f620c0_0_124"/>
          <p:cNvPicPr preferRelativeResize="0"/>
          <p:nvPr/>
        </p:nvPicPr>
        <p:blipFill rotWithShape="1">
          <a:blip r:embed="rId5">
            <a:alphaModFix/>
          </a:blip>
          <a:srcRect l="17790" t="338" b="17023"/>
          <a:stretch/>
        </p:blipFill>
        <p:spPr>
          <a:xfrm>
            <a:off x="7015300" y="257110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6359f620c0_0_12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6583294" y="12927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36359f620c0_0_12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74229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6359f620c0_0_12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82831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6359f620c0_0_12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6583294" y="38655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36359f620c0_0_12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8283119" y="472162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6359f620c0_0_12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7422919" y="4710950"/>
            <a:ext cx="432005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6359f620c0_0_124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15" name="Google Shape;415;g36359f620c0_0_1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"/>
          <p:cNvSpPr txBox="1"/>
          <p:nvPr/>
        </p:nvSpPr>
        <p:spPr>
          <a:xfrm>
            <a:off x="667800" y="750150"/>
            <a:ext cx="395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Device Bound Session Cookies (DBSC)</a:t>
            </a:r>
            <a:endParaRPr sz="20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21" name="Google Shape;421;p11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000" y="821913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1"/>
          <p:cNvSpPr txBox="1"/>
          <p:nvPr/>
        </p:nvSpPr>
        <p:spPr>
          <a:xfrm>
            <a:off x="0" y="1770575"/>
            <a:ext cx="41787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2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DBSC?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95400" lvl="0" indent="-3048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Hardware-backed session security using TPM;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95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Cryptographic key pair associated with user’s device;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95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Short-lived cookies with automatic refresh;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95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Proof of possession required for cookie renewal;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95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user needs to have a computer compatible with TPM;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36600" marR="279400" lvl="0" indent="0" algn="l" rtl="0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4" name="Google Shape;42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820" y="109500"/>
            <a:ext cx="4476354" cy="49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1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33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359f620c0_2_43"/>
          <p:cNvSpPr txBox="1"/>
          <p:nvPr/>
        </p:nvSpPr>
        <p:spPr>
          <a:xfrm>
            <a:off x="667800" y="750150"/>
            <a:ext cx="527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Possible attack vectors</a:t>
            </a:r>
            <a:endParaRPr sz="20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31" name="Google Shape;431;g36359f620c0_2_43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6359f620c0_2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000" y="821913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6359f620c0_2_43"/>
          <p:cNvSpPr txBox="1"/>
          <p:nvPr/>
        </p:nvSpPr>
        <p:spPr>
          <a:xfrm>
            <a:off x="195600" y="1242750"/>
            <a:ext cx="75006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279400" lvl="0" indent="-31750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TPM Key Extraction –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279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Requires physical access or malware with administrative access;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279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Extract private key from TPM storage;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279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Virtual Memory Extraction –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279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Extract private key from Chrome’s memory space;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279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Requires process injection or memory dumping;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279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Malware during registration process –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279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a malware is present during the session registration it can extract the private key as it’s generated;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279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TPM Driver Modification –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279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Modify the TPM kernel driver to bypass the hardware protection, significantly more complex though;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4" name="Google Shape;434;g36359f620c0_2_43" title="qr-code-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3250" y="3252575"/>
            <a:ext cx="1257576" cy="12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6359f620c0_2_43"/>
          <p:cNvSpPr txBox="1"/>
          <p:nvPr/>
        </p:nvSpPr>
        <p:spPr>
          <a:xfrm>
            <a:off x="7406888" y="4510150"/>
            <a:ext cx="1710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700" i="1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More information about DBSC</a:t>
            </a:r>
            <a:endParaRPr sz="700" i="1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g36359f620c0_2_43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34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359f620c0_2_239"/>
          <p:cNvSpPr txBox="1"/>
          <p:nvPr/>
        </p:nvSpPr>
        <p:spPr>
          <a:xfrm>
            <a:off x="255025" y="1915575"/>
            <a:ext cx="49593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BrowserVoyage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2" name="Google Shape;442;g36359f620c0_2_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6359f620c0_2_239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44" name="Google Shape;444;g36359f620c0_2_239"/>
          <p:cNvPicPr preferRelativeResize="0"/>
          <p:nvPr/>
        </p:nvPicPr>
        <p:blipFill rotWithShape="1">
          <a:blip r:embed="rId4">
            <a:alphaModFix/>
          </a:blip>
          <a:srcRect l="17790" t="338" b="17023"/>
          <a:stretch/>
        </p:blipFill>
        <p:spPr>
          <a:xfrm>
            <a:off x="7015300" y="-65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6359f620c0_2_239"/>
          <p:cNvPicPr preferRelativeResize="0"/>
          <p:nvPr/>
        </p:nvPicPr>
        <p:blipFill rotWithShape="1">
          <a:blip r:embed="rId4">
            <a:alphaModFix/>
          </a:blip>
          <a:srcRect l="17790" t="338" b="17023"/>
          <a:stretch/>
        </p:blipFill>
        <p:spPr>
          <a:xfrm>
            <a:off x="7015300" y="257110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6359f620c0_2_23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6583294" y="12927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36359f620c0_2_23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74229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6359f620c0_2_23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82831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36359f620c0_2_23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6583294" y="38655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36359f620c0_2_23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8283119" y="472162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36359f620c0_2_23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7422919" y="4710950"/>
            <a:ext cx="432005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6359f620c0_2_239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53" name="Google Shape;453;g36359f620c0_2_2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199" y="130900"/>
            <a:ext cx="105087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36359f620c0_2_2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1413" y="130901"/>
            <a:ext cx="892399" cy="4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6359f620c0_2_239" title="ezgif.com-svg-to-png-converter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1338" y="204550"/>
            <a:ext cx="950755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6359f620c0_2_239"/>
          <p:cNvSpPr txBox="1"/>
          <p:nvPr/>
        </p:nvSpPr>
        <p:spPr>
          <a:xfrm>
            <a:off x="1298075" y="-23000"/>
            <a:ext cx="533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lt1"/>
                </a:solidFill>
              </a:rPr>
              <a:t>/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457" name="Google Shape;457;g36359f620c0_2_239"/>
          <p:cNvSpPr txBox="1"/>
          <p:nvPr/>
        </p:nvSpPr>
        <p:spPr>
          <a:xfrm>
            <a:off x="2352900" y="2568900"/>
            <a:ext cx="4335900" cy="2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279400" lvl="0" indent="-31750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Rust project implementing everything mentioned on this presentation;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279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Acts as a crate so you can implement it on your Rust project too;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279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-"/>
            </a:pPr>
            <a:r>
              <a:rPr lang="pt-BR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tactic will happen at 2 PM where I can help attendees closely;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8" name="Google Shape;458;g36359f620c0_2_239" title="qr-code-5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375" y="2560425"/>
            <a:ext cx="2048100" cy="20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72ef4f39f2_0_159"/>
          <p:cNvSpPr txBox="1"/>
          <p:nvPr/>
        </p:nvSpPr>
        <p:spPr>
          <a:xfrm>
            <a:off x="255025" y="1915575"/>
            <a:ext cx="49593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Live Demo Time!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4" name="Google Shape;464;g372ef4f39f2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72ef4f39f2_0_159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66" name="Google Shape;466;g372ef4f39f2_0_159"/>
          <p:cNvPicPr preferRelativeResize="0"/>
          <p:nvPr/>
        </p:nvPicPr>
        <p:blipFill rotWithShape="1">
          <a:blip r:embed="rId4">
            <a:alphaModFix/>
          </a:blip>
          <a:srcRect l="17790" t="338" b="17023"/>
          <a:stretch/>
        </p:blipFill>
        <p:spPr>
          <a:xfrm>
            <a:off x="7015300" y="-65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372ef4f39f2_0_159"/>
          <p:cNvPicPr preferRelativeResize="0"/>
          <p:nvPr/>
        </p:nvPicPr>
        <p:blipFill rotWithShape="1">
          <a:blip r:embed="rId4">
            <a:alphaModFix/>
          </a:blip>
          <a:srcRect l="17790" t="338" b="17023"/>
          <a:stretch/>
        </p:blipFill>
        <p:spPr>
          <a:xfrm>
            <a:off x="7015300" y="257110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372ef4f39f2_0_15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6583294" y="12927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372ef4f39f2_0_15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74229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72ef4f39f2_0_15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82831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72ef4f39f2_0_15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6583294" y="38655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372ef4f39f2_0_15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8283119" y="472162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372ef4f39f2_0_159"/>
          <p:cNvPicPr preferRelativeResize="0"/>
          <p:nvPr/>
        </p:nvPicPr>
        <p:blipFill rotWithShape="1">
          <a:blip r:embed="rId5">
            <a:alphaModFix/>
          </a:blip>
          <a:srcRect l="22420" t="24407" r="23644" b="24336"/>
          <a:stretch/>
        </p:blipFill>
        <p:spPr>
          <a:xfrm>
            <a:off x="7422919" y="4710950"/>
            <a:ext cx="432005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72ef4f39f2_0_159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75" name="Google Shape;475;g372ef4f39f2_0_1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199" y="130900"/>
            <a:ext cx="105087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372ef4f39f2_0_1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1413" y="130901"/>
            <a:ext cx="892399" cy="4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372ef4f39f2_0_159" title="ezgif.com-svg-to-png-converter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1338" y="204550"/>
            <a:ext cx="950755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72ef4f39f2_0_159"/>
          <p:cNvSpPr txBox="1"/>
          <p:nvPr/>
        </p:nvSpPr>
        <p:spPr>
          <a:xfrm>
            <a:off x="1298075" y="-23000"/>
            <a:ext cx="533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lt1"/>
                </a:solidFill>
              </a:rPr>
              <a:t>/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3"/>
          <p:cNvSpPr txBox="1"/>
          <p:nvPr/>
        </p:nvSpPr>
        <p:spPr>
          <a:xfrm>
            <a:off x="4098925" y="2516350"/>
            <a:ext cx="2247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7E7E7E"/>
                </a:solidFill>
              </a:rPr>
              <a:t>&gt;</a:t>
            </a:r>
            <a:r>
              <a:rPr lang="pt-BR"/>
              <a:t> </a:t>
            </a:r>
            <a:r>
              <a:rPr lang="pt-BR" sz="1100" u="sng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hakaisecurity.io</a:t>
            </a:r>
            <a:endParaRPr sz="1100">
              <a:solidFill>
                <a:srgbClr val="7E7E7E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7E7E7E"/>
                </a:solidFill>
              </a:rPr>
              <a:t>&gt;</a:t>
            </a:r>
            <a:r>
              <a:rPr lang="pt-BR" sz="11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r>
              <a:rPr lang="pt-BR" sz="1100" u="sng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linkedin.com/in/~biscoito</a:t>
            </a:r>
            <a:endParaRPr sz="1100">
              <a:solidFill>
                <a:srgbClr val="7E7E7E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7E7E7E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7E7E7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4" name="Google Shape;484;p23"/>
          <p:cNvSpPr txBox="1"/>
          <p:nvPr/>
        </p:nvSpPr>
        <p:spPr>
          <a:xfrm>
            <a:off x="8044100" y="189900"/>
            <a:ext cx="80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CCCCCC"/>
                </a:solidFill>
                <a:latin typeface="IBM Plex Mono"/>
                <a:ea typeface="IBM Plex Mono"/>
                <a:cs typeface="IBM Plex Mono"/>
                <a:sym typeface="IBM Plex Mono"/>
              </a:rPr>
              <a:t>08/08/2025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85" name="Google Shape;485;p23"/>
          <p:cNvSpPr txBox="1"/>
          <p:nvPr/>
        </p:nvSpPr>
        <p:spPr>
          <a:xfrm>
            <a:off x="247200" y="4663625"/>
            <a:ext cx="53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hakai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86" name="Google Shape;486;p23"/>
          <p:cNvSpPr txBox="1"/>
          <p:nvPr/>
        </p:nvSpPr>
        <p:spPr>
          <a:xfrm>
            <a:off x="7485875" y="4663625"/>
            <a:ext cx="142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offensive security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487" name="Google Shape;487;p23"/>
          <p:cNvPicPr preferRelativeResize="0"/>
          <p:nvPr/>
        </p:nvPicPr>
        <p:blipFill rotWithShape="1">
          <a:blip r:embed="rId5">
            <a:alphaModFix/>
          </a:blip>
          <a:srcRect l="8323" t="15742" r="7938" b="21388"/>
          <a:stretch/>
        </p:blipFill>
        <p:spPr>
          <a:xfrm>
            <a:off x="499548" y="2018348"/>
            <a:ext cx="2718625" cy="7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3"/>
          <p:cNvPicPr preferRelativeResize="0"/>
          <p:nvPr/>
        </p:nvPicPr>
        <p:blipFill rotWithShape="1">
          <a:blip r:embed="rId6">
            <a:alphaModFix/>
          </a:blip>
          <a:srcRect l="17457" b="17375"/>
          <a:stretch/>
        </p:blipFill>
        <p:spPr>
          <a:xfrm>
            <a:off x="7327550" y="1471425"/>
            <a:ext cx="1816449" cy="18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3"/>
          <p:cNvPicPr preferRelativeResize="0"/>
          <p:nvPr/>
        </p:nvPicPr>
        <p:blipFill rotWithShape="1">
          <a:blip r:embed="rId7">
            <a:alphaModFix/>
          </a:blip>
          <a:srcRect l="23959" t="24407" r="23645" b="24336"/>
          <a:stretch/>
        </p:blipFill>
        <p:spPr>
          <a:xfrm>
            <a:off x="8391750" y="3289025"/>
            <a:ext cx="391900" cy="3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3"/>
          <p:cNvPicPr preferRelativeResize="0"/>
          <p:nvPr/>
        </p:nvPicPr>
        <p:blipFill rotWithShape="1">
          <a:blip r:embed="rId7">
            <a:alphaModFix/>
          </a:blip>
          <a:srcRect l="23959" t="24407" r="23645" b="24336"/>
          <a:stretch/>
        </p:blipFill>
        <p:spPr>
          <a:xfrm>
            <a:off x="7662350" y="3278850"/>
            <a:ext cx="391900" cy="3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3"/>
          <p:cNvPicPr preferRelativeResize="0"/>
          <p:nvPr/>
        </p:nvPicPr>
        <p:blipFill rotWithShape="1">
          <a:blip r:embed="rId7">
            <a:alphaModFix/>
          </a:blip>
          <a:srcRect l="23959" t="24407" r="23645" b="24336"/>
          <a:stretch/>
        </p:blipFill>
        <p:spPr>
          <a:xfrm>
            <a:off x="6943775" y="2561575"/>
            <a:ext cx="391900" cy="3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3"/>
          <p:cNvSpPr txBox="1"/>
          <p:nvPr/>
        </p:nvSpPr>
        <p:spPr>
          <a:xfrm>
            <a:off x="3790299" y="2068975"/>
            <a:ext cx="213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 Thank you!</a:t>
            </a:r>
            <a:endParaRPr sz="1100" b="0" i="0" u="none" strike="noStrike" cap="none">
              <a:solidFill>
                <a:srgbClr val="CCCCCC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93" name="Google Shape;493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199" y="130900"/>
            <a:ext cx="105087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1413" y="130901"/>
            <a:ext cx="892399" cy="4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3" title="ezgif.com-svg-to-png-converter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11338" y="204550"/>
            <a:ext cx="950755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3"/>
          <p:cNvSpPr txBox="1"/>
          <p:nvPr/>
        </p:nvSpPr>
        <p:spPr>
          <a:xfrm>
            <a:off x="1298075" y="-23000"/>
            <a:ext cx="533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lt1"/>
                </a:solidFill>
              </a:rPr>
              <a:t>/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/>
        </p:nvSpPr>
        <p:spPr>
          <a:xfrm>
            <a:off x="825175" y="703200"/>
            <a:ext cx="31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main issue</a:t>
            </a:r>
            <a:endParaRPr sz="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3" name="Google Shape;93;p7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000" y="795588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 txBox="1"/>
          <p:nvPr/>
        </p:nvSpPr>
        <p:spPr>
          <a:xfrm>
            <a:off x="667804" y="1557105"/>
            <a:ext cx="533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pt-BR" sz="2900" b="0" i="0" u="none" strike="noStrike" cap="none">
                <a:solidFill>
                  <a:srgbClr val="7E7E7E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1</a:t>
            </a:r>
            <a:endParaRPr sz="3200" b="0" i="0" u="none" strike="noStrike" cap="none">
              <a:solidFill>
                <a:srgbClr val="7E7E7E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96" name="Google Shape;96;p7"/>
          <p:cNvSpPr txBox="1"/>
          <p:nvPr/>
        </p:nvSpPr>
        <p:spPr>
          <a:xfrm>
            <a:off x="1049900" y="1548700"/>
            <a:ext cx="4358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279400" lvl="0" indent="0" algn="l" rtl="0">
              <a:lnSpc>
                <a:spcPct val="115000"/>
              </a:lnSpc>
              <a:spcBef>
                <a:spcPts val="800"/>
              </a:spcBef>
              <a:spcAft>
                <a:spcPts val="19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Info-stealing malware has been a persistent threat;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667804" y="2338953"/>
            <a:ext cx="533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pt-BR" sz="2900" b="0" i="0" u="none" strike="noStrike" cap="none">
                <a:solidFill>
                  <a:srgbClr val="7E7E7E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2</a:t>
            </a:r>
            <a:endParaRPr sz="3200" b="0" i="0" u="none" strike="noStrike" cap="none">
              <a:solidFill>
                <a:srgbClr val="7E7E7E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98" name="Google Shape;98;p7"/>
          <p:cNvSpPr txBox="1"/>
          <p:nvPr/>
        </p:nvSpPr>
        <p:spPr>
          <a:xfrm>
            <a:off x="1049892" y="2293238"/>
            <a:ext cx="4358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279400" lvl="0" indent="0" algn="l" rtl="0">
              <a:lnSpc>
                <a:spcPct val="115000"/>
              </a:lnSpc>
              <a:spcBef>
                <a:spcPts val="800"/>
              </a:spcBef>
              <a:spcAft>
                <a:spcPts val="19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Session-hijacking through cookie theft is more common than ever;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" name="Google Shape;99;p7"/>
          <p:cNvSpPr txBox="1"/>
          <p:nvPr/>
        </p:nvSpPr>
        <p:spPr>
          <a:xfrm>
            <a:off x="680244" y="3046199"/>
            <a:ext cx="533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pt-BR" sz="2900" b="0" i="0" u="none" strike="noStrike" cap="none">
                <a:solidFill>
                  <a:srgbClr val="7E7E7E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3</a:t>
            </a:r>
            <a:endParaRPr sz="3200" b="0" i="0" u="none" strike="noStrike" cap="none">
              <a:solidFill>
                <a:srgbClr val="7E7E7E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00" name="Google Shape;100;p7"/>
          <p:cNvSpPr txBox="1"/>
          <p:nvPr/>
        </p:nvSpPr>
        <p:spPr>
          <a:xfrm>
            <a:off x="1062349" y="3037800"/>
            <a:ext cx="4892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279400" lvl="0" indent="0" algn="l" rtl="0">
              <a:lnSpc>
                <a:spcPct val="115000"/>
              </a:lnSpc>
              <a:spcBef>
                <a:spcPts val="800"/>
              </a:spcBef>
              <a:spcAft>
                <a:spcPts val="19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Browser vendors are constantly implementing sophisticated security measures;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667794" y="3814249"/>
            <a:ext cx="533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pt-BR" sz="2900">
                <a:solidFill>
                  <a:srgbClr val="7E7E7E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4</a:t>
            </a:r>
            <a:endParaRPr sz="3200" b="0" i="0" u="none" strike="noStrike" cap="none">
              <a:solidFill>
                <a:srgbClr val="7E7E7E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02" name="Google Shape;102;p7"/>
          <p:cNvSpPr txBox="1"/>
          <p:nvPr/>
        </p:nvSpPr>
        <p:spPr>
          <a:xfrm>
            <a:off x="1049899" y="3814250"/>
            <a:ext cx="4892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279400" lvl="0" indent="0" algn="l" rtl="0">
              <a:lnSpc>
                <a:spcPct val="115000"/>
              </a:lnSpc>
              <a:spcBef>
                <a:spcPts val="800"/>
              </a:spcBef>
              <a:spcAft>
                <a:spcPts val="19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Chrome’s latest security measures have significantly reduced the effectiveness of traditional attacks;</a:t>
            </a:r>
            <a:endParaRPr sz="1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359f620c0_0_68"/>
          <p:cNvSpPr txBox="1"/>
          <p:nvPr/>
        </p:nvSpPr>
        <p:spPr>
          <a:xfrm>
            <a:off x="825175" y="703200"/>
            <a:ext cx="5517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Quick info-stealer data analysis</a:t>
            </a:r>
            <a:endParaRPr sz="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g36359f620c0_0_68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09" name="Google Shape;109;g36359f620c0_0_68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36359f620c0_0_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000" y="795588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6359f620c0_0_68"/>
          <p:cNvSpPr txBox="1"/>
          <p:nvPr/>
        </p:nvSpPr>
        <p:spPr>
          <a:xfrm>
            <a:off x="825175" y="1195800"/>
            <a:ext cx="69477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590+ Million Stolen Credentials: What we found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Analyzed stealer logs from 20+ million infected computers worldwide (2019-2024).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Numbers: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37% year-over-year growth in credential theft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130M stolen credentials in 2023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179M stolen credentials through Oct 2024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Geographic Leaders: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Brazil: 700K infected machines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India: Close second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Higher development = more digital exposure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Stealer Families: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RedLine: 43% overall dominance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StealC: Leading 2024 with 26%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BM Plex Sans"/>
              <a:buChar char="-"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Lumma: Record September 2024 spike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New variants monthly. These fuel major breaches like TicketMaster.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Full research: https://hakaisecurity.io/stealer-logs-an-in-depth-analysis-of-over-half-a-billion-stolen-credentials/research-blog/</a:t>
            </a:r>
            <a:endParaRPr sz="900" u="sng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2" name="Google Shape;112;g36359f620c0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050" y="1866300"/>
            <a:ext cx="1880174" cy="188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6359f620c0_0_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1938" y="1294201"/>
            <a:ext cx="892399" cy="4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/>
        </p:nvSpPr>
        <p:spPr>
          <a:xfrm>
            <a:off x="255025" y="1915575"/>
            <a:ext cx="48012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Chromium-based browsers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Blink, blink, how do you encrypt this data?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 l="17790" t="338" b="17023"/>
          <a:stretch/>
        </p:blipFill>
        <p:spPr>
          <a:xfrm>
            <a:off x="7015300" y="-65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5">
            <a:alphaModFix/>
          </a:blip>
          <a:srcRect l="17790" t="338" b="17023"/>
          <a:stretch/>
        </p:blipFill>
        <p:spPr>
          <a:xfrm>
            <a:off x="7015300" y="2571100"/>
            <a:ext cx="2128699" cy="2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6583294" y="12927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74229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8283119" y="21498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6583294" y="386557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8283119" y="4721625"/>
            <a:ext cx="432005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6">
            <a:alphaModFix/>
          </a:blip>
          <a:srcRect l="22420" t="24407" r="23644" b="24336"/>
          <a:stretch/>
        </p:blipFill>
        <p:spPr>
          <a:xfrm>
            <a:off x="7422919" y="4710950"/>
            <a:ext cx="432005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8556625" y="100150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000" y="1440375"/>
            <a:ext cx="410549" cy="41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359f620c0_0_13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37" name="Google Shape;137;g36359f620c0_0_13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6359f620c0_0_13"/>
          <p:cNvSpPr txBox="1"/>
          <p:nvPr/>
        </p:nvSpPr>
        <p:spPr>
          <a:xfrm>
            <a:off x="255024" y="654200"/>
            <a:ext cx="431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evolution of Chrome security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9" name="Google Shape;139;g36359f620c0_0_13"/>
          <p:cNvSpPr txBox="1"/>
          <p:nvPr/>
        </p:nvSpPr>
        <p:spPr>
          <a:xfrm>
            <a:off x="1" y="3404050"/>
            <a:ext cx="25251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marR="279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2015~2020</a:t>
            </a: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9400" marR="279400" lvl="0" indent="0" algn="l" rtl="0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DPAPI Integration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g36359f620c0_0_13"/>
          <p:cNvSpPr txBox="1"/>
          <p:nvPr/>
        </p:nvSpPr>
        <p:spPr>
          <a:xfrm>
            <a:off x="2636947" y="3404056"/>
            <a:ext cx="28836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marR="279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2020~2023</a:t>
            </a: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9400" marR="279400" lvl="0" indent="0" algn="l" rtl="0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AES-256-GCM encryption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g36359f620c0_0_13"/>
          <p:cNvSpPr txBox="1"/>
          <p:nvPr/>
        </p:nvSpPr>
        <p:spPr>
          <a:xfrm>
            <a:off x="4100225" y="484850"/>
            <a:ext cx="267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pt-BR" sz="8000" b="0" i="0" u="none" strike="noStrike" cap="none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8000" b="0" i="0" u="none" strike="noStrike" cap="none">
              <a:solidFill>
                <a:srgbClr val="7E7E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36359f620c0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2777" y="3537732"/>
            <a:ext cx="269546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6359f620c0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25" y="3537713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6359f620c0_0_13"/>
          <p:cNvSpPr txBox="1"/>
          <p:nvPr/>
        </p:nvSpPr>
        <p:spPr>
          <a:xfrm>
            <a:off x="5354725" y="3404050"/>
            <a:ext cx="32790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marR="279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2023~2024</a:t>
            </a: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9400" marR="279400" lvl="0" indent="0" algn="l" rtl="0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AppBound encryption (Chrome)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5" name="Google Shape;145;g36359f620c0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7426100" y="3537713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6359f620c0_0_13"/>
          <p:cNvSpPr txBox="1"/>
          <p:nvPr/>
        </p:nvSpPr>
        <p:spPr>
          <a:xfrm>
            <a:off x="1584188" y="1923925"/>
            <a:ext cx="30438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marR="279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Near Future</a:t>
            </a: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9400" marR="279400" lvl="0" indent="0" algn="l" rtl="0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Device Bound Session Cookies (DBSC)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7" name="Google Shape;147;g36359f620c0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3731563" y="2072339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6359f620c0_0_13"/>
          <p:cNvSpPr txBox="1"/>
          <p:nvPr/>
        </p:nvSpPr>
        <p:spPr>
          <a:xfrm>
            <a:off x="4280813" y="1847550"/>
            <a:ext cx="32790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marR="279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2024~2025</a:t>
            </a:r>
            <a:endParaRPr sz="2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9400" marR="279400" lvl="0" indent="0" algn="l" rtl="0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Changes between AES-256-GCM and ChaCha20Poly1305 (Chrome)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9" name="Google Shape;149;g36359f620c0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428388" y="1981213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359f620c0_2_311"/>
          <p:cNvSpPr txBox="1"/>
          <p:nvPr/>
        </p:nvSpPr>
        <p:spPr>
          <a:xfrm>
            <a:off x="348600" y="653300"/>
            <a:ext cx="782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foundation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5" name="Google Shape;155;g36359f620c0_2_311"/>
          <p:cNvSpPr txBox="1"/>
          <p:nvPr/>
        </p:nvSpPr>
        <p:spPr>
          <a:xfrm>
            <a:off x="739800" y="1476450"/>
            <a:ext cx="77511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Cookie Location: 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Windows: %LOCALAPPDATA%\Google\Chrome\User Data\Default (Or Profile)\Network\Cookies;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macOS: ~/Library/Application Support/Google/Chrome/Default (Or Profile)/Cookies;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Linux: ~/.config/google-chrome/Default (Or Profile)/Cookies;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Database Format: SQLite3 with cookies table containing host_key, name, encrypted_value columns;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pt-BR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Master Key Location: %LOCALAPPDATA%\Google\Chrome\User Data\Local State → os_crypt.encrypted_key;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6" name="Google Shape;156;g36359f620c0_2_311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7" name="Google Shape;157;g36359f620c0_2_311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6359f620c0_2_3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/>
        </p:nvSpPr>
        <p:spPr>
          <a:xfrm>
            <a:off x="348600" y="653300"/>
            <a:ext cx="828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Application-Bound encryption architecture</a:t>
            </a:r>
            <a:endParaRPr sz="2400" b="1" i="0" u="none" strike="noStrike" cap="non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504475" y="1539150"/>
            <a:ext cx="43977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Requires Administrator privileges to run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Needs to use SeDebugPrivilege to access LSASS process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Needs to impersonate LSASS token to gain SYSTEM privileges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Needs to duplicate LSASS token with SecurityImpersonation level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Needs to set current thread token to impersonated SYSTEM token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 DPAPI decrypt of app_bound_encrypted_key from Local State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DPAPI decrypt of the result from SYSTEM decrypt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-"/>
            </a:pPr>
            <a:r>
              <a:rPr lang="pt-BR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Process involves two-stage DPAPI decryption (SYSTEM then user)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8633725" y="100150"/>
            <a:ext cx="2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  <a:endParaRPr sz="800" b="0" i="0" u="none" strike="noStrike" cap="none">
              <a:solidFill>
                <a:srgbClr val="B7B7B7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 l="4579" t="23075" r="4923" b="23949"/>
          <a:stretch/>
        </p:blipFill>
        <p:spPr>
          <a:xfrm>
            <a:off x="360375" y="219000"/>
            <a:ext cx="1435709" cy="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475" y="776438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100" y="1778939"/>
            <a:ext cx="3798350" cy="246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2471</Words>
  <Application>Microsoft Macintosh PowerPoint</Application>
  <PresentationFormat>On-screen Show (16:9)</PresentationFormat>
  <Paragraphs>336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IBM Plex Sans</vt:lpstr>
      <vt:lpstr>IBM Plex Mono</vt:lpstr>
      <vt:lpstr>Albert Sans</vt:lpstr>
      <vt:lpstr>IBM Plex Mono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Rafael Felix</cp:lastModifiedBy>
  <cp:revision>1</cp:revision>
  <dcterms:modified xsi:type="dcterms:W3CDTF">2025-08-08T16:43:10Z</dcterms:modified>
</cp:coreProperties>
</file>